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1"/>
  </p:notesMasterIdLst>
  <p:handoutMasterIdLst>
    <p:handoutMasterId r:id="rId52"/>
  </p:handoutMasterIdLst>
  <p:sldIdLst>
    <p:sldId id="311" r:id="rId2"/>
    <p:sldId id="497" r:id="rId3"/>
    <p:sldId id="561" r:id="rId4"/>
    <p:sldId id="505" r:id="rId5"/>
    <p:sldId id="504" r:id="rId6"/>
    <p:sldId id="541" r:id="rId7"/>
    <p:sldId id="506" r:id="rId8"/>
    <p:sldId id="503" r:id="rId9"/>
    <p:sldId id="562" r:id="rId10"/>
    <p:sldId id="508" r:id="rId11"/>
    <p:sldId id="512" r:id="rId12"/>
    <p:sldId id="507" r:id="rId13"/>
    <p:sldId id="511" r:id="rId14"/>
    <p:sldId id="556" r:id="rId15"/>
    <p:sldId id="564" r:id="rId16"/>
    <p:sldId id="563" r:id="rId17"/>
    <p:sldId id="566" r:id="rId18"/>
    <p:sldId id="565" r:id="rId19"/>
    <p:sldId id="513" r:id="rId20"/>
    <p:sldId id="520" r:id="rId21"/>
    <p:sldId id="522" r:id="rId22"/>
    <p:sldId id="523" r:id="rId23"/>
    <p:sldId id="525" r:id="rId24"/>
    <p:sldId id="527" r:id="rId25"/>
    <p:sldId id="526" r:id="rId26"/>
    <p:sldId id="528" r:id="rId27"/>
    <p:sldId id="529" r:id="rId28"/>
    <p:sldId id="557" r:id="rId29"/>
    <p:sldId id="516" r:id="rId30"/>
    <p:sldId id="531" r:id="rId31"/>
    <p:sldId id="532" r:id="rId32"/>
    <p:sldId id="533" r:id="rId33"/>
    <p:sldId id="534" r:id="rId34"/>
    <p:sldId id="536" r:id="rId35"/>
    <p:sldId id="535" r:id="rId36"/>
    <p:sldId id="558" r:id="rId37"/>
    <p:sldId id="551" r:id="rId38"/>
    <p:sldId id="514" r:id="rId39"/>
    <p:sldId id="543" r:id="rId40"/>
    <p:sldId id="553" r:id="rId41"/>
    <p:sldId id="552" r:id="rId42"/>
    <p:sldId id="559" r:id="rId43"/>
    <p:sldId id="515" r:id="rId44"/>
    <p:sldId id="544" r:id="rId45"/>
    <p:sldId id="547" r:id="rId46"/>
    <p:sldId id="548" r:id="rId47"/>
    <p:sldId id="554" r:id="rId48"/>
    <p:sldId id="560" r:id="rId49"/>
    <p:sldId id="567" r:id="rId5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71" autoAdjust="0"/>
    <p:restoredTop sz="96412" autoAdjust="0"/>
  </p:normalViewPr>
  <p:slideViewPr>
    <p:cSldViewPr>
      <p:cViewPr>
        <p:scale>
          <a:sx n="87" d="100"/>
          <a:sy n="87" d="100"/>
        </p:scale>
        <p:origin x="912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5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9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45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14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Egad! It’s Excel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Data Science is about what </a:t>
            </a:r>
            <a:r>
              <a:rPr lang="en-US" dirty="0" smtClean="0"/>
              <a:t>two</a:t>
            </a:r>
            <a:r>
              <a:rPr lang="en-US" b="0" dirty="0" smtClean="0"/>
              <a:t> things?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 smtClean="0"/>
              <a:t>What are the steps in the </a:t>
            </a:r>
            <a:br>
              <a:rPr lang="en-US" b="0" dirty="0" smtClean="0"/>
            </a:br>
            <a:r>
              <a:rPr lang="en-US" dirty="0" smtClean="0"/>
              <a:t>Analytics Paradigm?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Buddy Activity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 smtClean="0"/>
              <a:t>What is the difference between</a:t>
            </a:r>
            <a:br>
              <a:rPr lang="en-US" b="0" dirty="0" smtClean="0"/>
            </a:br>
            <a:r>
              <a:rPr lang="en-US" dirty="0"/>
              <a:t> </a:t>
            </a:r>
            <a:r>
              <a:rPr lang="en-US" dirty="0" smtClean="0"/>
              <a:t>Statistics </a:t>
            </a:r>
            <a:r>
              <a:rPr lang="en-US" b="0" dirty="0" smtClean="0"/>
              <a:t>and</a:t>
            </a:r>
            <a:r>
              <a:rPr lang="en-US" dirty="0" smtClean="0"/>
              <a:t> Analytics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34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Fist to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4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Fist to Five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2209800"/>
            <a:ext cx="6019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Fist means zero knowledge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5 means complete understanding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6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SUM(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Function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1, 2, 3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a way, Excel has introduced you to a sort of proto-programming</a:t>
            </a:r>
            <a:r>
              <a:rPr lang="en-US" sz="2800" b="0" smtClean="0"/>
              <a:t>. </a:t>
            </a:r>
            <a:r>
              <a:rPr lang="en-US" sz="2800" b="0" dirty="0" smtClean="0"/>
              <a:t>Throughout your time writing scripts you will rely on </a:t>
            </a:r>
            <a:r>
              <a:rPr lang="en-US" sz="2800" dirty="0" smtClean="0"/>
              <a:t>functions</a:t>
            </a:r>
            <a:r>
              <a:rPr lang="en-US" sz="2800" b="0" dirty="0" smtClean="0"/>
              <a:t> (methods) that do </a:t>
            </a:r>
            <a:r>
              <a:rPr lang="en-US" sz="2800" b="0" i="1" dirty="0" smtClean="0"/>
              <a:t>something </a:t>
            </a:r>
            <a:r>
              <a:rPr lang="en-US" sz="2800" b="0" dirty="0" smtClean="0"/>
              <a:t>to or with </a:t>
            </a:r>
            <a:r>
              <a:rPr lang="en-US" sz="2800" dirty="0" smtClean="0"/>
              <a:t>arguments</a:t>
            </a:r>
            <a:r>
              <a:rPr lang="en-US" sz="2800" b="0" dirty="0" smtClean="0"/>
              <a:t>.</a:t>
            </a:r>
            <a:endParaRPr lang="en-US" sz="2800" b="0" dirty="0"/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AVG(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rgbClr val="FF0000"/>
                </a:solidFill>
              </a:rPr>
              <a:t>Function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F4:F6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When we reference a set of range, Excel is being given a set of </a:t>
            </a:r>
            <a:r>
              <a:rPr lang="en-US" sz="2800" dirty="0" smtClean="0"/>
              <a:t>variable </a:t>
            </a:r>
            <a:r>
              <a:rPr lang="en-US" sz="2800" b="0" dirty="0" smtClean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 smtClean="0"/>
              <a:t>It Depends</a:t>
            </a:r>
            <a:r>
              <a:rPr lang="mr-IN" sz="4000" dirty="0" smtClean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The </a:t>
            </a:r>
            <a:r>
              <a:rPr lang="en-US" sz="3600" dirty="0" smtClean="0"/>
              <a:t>AVG functions </a:t>
            </a:r>
            <a:r>
              <a:rPr lang="en-US" sz="3600" b="0" dirty="0" smtClean="0"/>
              <a:t>takes as their arguments the ranges provided.</a:t>
            </a:r>
            <a:endParaRPr lang="en-US" sz="3600" b="0" dirty="0"/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This is a </a:t>
            </a:r>
            <a:r>
              <a:rPr lang="en-US" sz="3600" dirty="0" smtClean="0"/>
              <a:t>nested function. </a:t>
            </a:r>
            <a:r>
              <a:rPr lang="en-US" sz="3600" b="0" dirty="0" smtClean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Code Too!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Code Too!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 smtClean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Function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(Chained)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(01-ExcelPlayground, 02-NamedRanges)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All Class Content and Homework will be here: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/the-Coding-Boot-Camp-at-UT/UTAAU201710DATA1-Class-Repository-DATA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7" y="982224"/>
            <a:ext cx="7721866" cy="43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Conditionals present a way to </a:t>
            </a:r>
            <a:r>
              <a:rPr lang="en-US" sz="2800" dirty="0" smtClean="0"/>
              <a:t>control the flow </a:t>
            </a:r>
            <a:r>
              <a:rPr lang="en-US" sz="2800" b="0" dirty="0" smtClean="0"/>
              <a:t>of logic based on certain criteria being met. This is a </a:t>
            </a:r>
            <a:r>
              <a:rPr lang="en-US" sz="2800" b="0" i="1" dirty="0" smtClean="0"/>
              <a:t>core building block </a:t>
            </a:r>
            <a:r>
              <a:rPr lang="en-US" sz="2800" b="0" dirty="0" smtClean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Step 1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2a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2b</a:t>
            </a:r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met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</a:t>
            </a:r>
            <a:r>
              <a:rPr lang="en-US" b="1" i="1" dirty="0" smtClean="0"/>
              <a:t>not </a:t>
            </a:r>
            <a:r>
              <a:rPr lang="en-US" b="1" dirty="0" smtClean="0"/>
              <a:t>met</a:t>
            </a:r>
            <a:r>
              <a:rPr lang="mr-IN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 smtClean="0"/>
              <a:t>But what if</a:t>
            </a:r>
            <a:r>
              <a:rPr lang="mr-IN" sz="2800" dirty="0" smtClean="0"/>
              <a:t>…</a:t>
            </a:r>
            <a:r>
              <a:rPr lang="en-US" sz="2800" dirty="0"/>
              <a:t> w</a:t>
            </a:r>
            <a:r>
              <a:rPr lang="en-US" sz="2800" dirty="0" smtClean="0"/>
              <a:t>e wanted to </a:t>
            </a:r>
            <a:r>
              <a:rPr lang="en-US" sz="2800" u="sng" dirty="0" smtClean="0"/>
              <a:t>combine</a:t>
            </a:r>
            <a:r>
              <a:rPr lang="en-US" sz="2800" dirty="0" smtClean="0"/>
              <a:t> conditions?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 smtClean="0"/>
              <a:t>AND, NOT, OR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</a:t>
            </a:r>
            <a:r>
              <a:rPr lang="en-US" sz="3800" dirty="0" smtClean="0"/>
              <a:t>IF(</a:t>
            </a:r>
            <a:r>
              <a:rPr lang="en-US" sz="3800" b="1" dirty="0" smtClean="0"/>
              <a:t>AND(</a:t>
            </a:r>
            <a:r>
              <a:rPr lang="en-US" sz="3800" dirty="0" smtClean="0"/>
              <a:t>D2&gt;5, D2&lt;10</a:t>
            </a:r>
            <a:r>
              <a:rPr lang="en-US" sz="3800" b="1" dirty="0" smtClean="0"/>
              <a:t>)</a:t>
            </a:r>
            <a:r>
              <a:rPr lang="en-US" sz="3800" dirty="0" smtClean="0"/>
              <a:t>,TRUE,FALSE</a:t>
            </a:r>
            <a:r>
              <a:rPr lang="en-US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</a:t>
            </a:r>
            <a:r>
              <a:rPr lang="en-US" b="1" smtClean="0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(03-ColorCounter </a:t>
            </a:r>
            <a:r>
              <a:rPr lang="mr-IN" sz="2000" b="0" dirty="0" smtClean="0"/>
              <a:t>–</a:t>
            </a:r>
            <a:r>
              <a:rPr lang="en-US" sz="2000" b="0" dirty="0" smtClean="0"/>
              <a:t> 08-McDonalds)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Pivot With It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 smtClean="0"/>
              <a:t>Pivot Tables </a:t>
            </a:r>
            <a:r>
              <a:rPr lang="en-US" sz="2800" b="0" dirty="0" smtClean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Videos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49" y="1047688"/>
            <a:ext cx="5828502" cy="3752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" y="5213628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 Videos will be automatically uploaded to the class repo</a:t>
            </a:r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Pivot With It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essence, Pivot tables are a </a:t>
            </a:r>
            <a:r>
              <a:rPr lang="en-US" sz="2800" dirty="0" smtClean="0"/>
              <a:t>summative </a:t>
            </a:r>
            <a:r>
              <a:rPr lang="en-US" sz="2800" b="0" dirty="0" smtClean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Qty.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$42.50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$125.00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1/7/17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1/9/17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$167.50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$73.75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to the Wise </a:t>
            </a:r>
            <a:r>
              <a:rPr lang="mr-IN" dirty="0" smtClean="0"/>
              <a:t>–</a:t>
            </a:r>
            <a:r>
              <a:rPr lang="en-US" dirty="0" smtClean="0"/>
              <a:t> Keep It Flat!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largely because all of these technologies heavily utilize Pivot Tables beneath their visualizations.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/>
              <a:t>(</a:t>
            </a:r>
            <a:r>
              <a:rPr lang="en-US" sz="2000" b="0" dirty="0" smtClean="0"/>
              <a:t>09-PivotTables, 10-TopSongs)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 smtClean="0"/>
              <a:t>=</a:t>
            </a:r>
            <a:r>
              <a:rPr lang="en-US" sz="2000" dirty="0" err="1" smtClean="0"/>
              <a:t>vlookup</a:t>
            </a:r>
            <a:r>
              <a:rPr lang="en-US" sz="2000" dirty="0" smtClean="0"/>
              <a:t>( &lt;value&gt;, &lt;full table&gt;, &lt;column to retrieve</a:t>
            </a:r>
            <a:r>
              <a:rPr lang="en-US" sz="2000" dirty="0" smtClean="0"/>
              <a:t>&gt;, &lt;match&gt;)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This Yield?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The Asterisks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 smtClean="0"/>
              <a:t>=</a:t>
            </a:r>
            <a:r>
              <a:rPr lang="en-US" sz="3200" dirty="0" err="1" smtClean="0"/>
              <a:t>vlookup</a:t>
            </a:r>
            <a:r>
              <a:rPr lang="en-US" sz="3200" dirty="0" smtClean="0"/>
              <a:t>( </a:t>
            </a:r>
            <a:r>
              <a:rPr lang="en-US" sz="3200" dirty="0"/>
              <a:t>“Asteroid 9”, </a:t>
            </a:r>
            <a:r>
              <a:rPr lang="en-US" sz="3200" dirty="0" smtClean="0"/>
              <a:t>Planets, </a:t>
            </a:r>
            <a:r>
              <a:rPr lang="en-US" sz="3200" dirty="0" smtClean="0"/>
              <a:t>3, FALSE)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The Asterisks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 smtClean="0"/>
              <a:t>=</a:t>
            </a:r>
            <a:r>
              <a:rPr lang="en-US" sz="3200" dirty="0" err="1" smtClean="0"/>
              <a:t>vlookup</a:t>
            </a:r>
            <a:r>
              <a:rPr lang="en-US" sz="3200" dirty="0" smtClean="0"/>
              <a:t>( “</a:t>
            </a:r>
            <a:r>
              <a:rPr lang="en-US" sz="3200" dirty="0" err="1" smtClean="0"/>
              <a:t>Astroid</a:t>
            </a:r>
            <a:r>
              <a:rPr lang="en-US" sz="3200" dirty="0" smtClean="0"/>
              <a:t> 9”, Planets, </a:t>
            </a:r>
            <a:r>
              <a:rPr lang="en-US" sz="3200" dirty="0" smtClean="0"/>
              <a:t>3, FALSE)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The Asterisks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(11-Lookups, 12-ProductPivot)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4912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You will be analyzing thousands of Kickstarter projects to look for funding trends across goal targets and topics.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Due: </a:t>
            </a:r>
            <a:r>
              <a:rPr lang="en-US" sz="3600" dirty="0" smtClean="0"/>
              <a:t>Next Saturday </a:t>
            </a:r>
            <a:r>
              <a:rPr lang="en-US" sz="3600" dirty="0" smtClean="0"/>
              <a:t>(14 Oct) at 11:59pm</a:t>
            </a:r>
            <a:endParaRPr lang="en-US" sz="3600" dirty="0" smtClean="0"/>
          </a:p>
          <a:p>
            <a:pPr algn="ctr"/>
            <a:r>
              <a:rPr lang="en-US" sz="2800" b="1" dirty="0" smtClean="0"/>
              <a:t>Recommended Target</a:t>
            </a:r>
            <a:r>
              <a:rPr lang="en-US" sz="2800" dirty="0" smtClean="0"/>
              <a:t>: Thursday of Next Week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838200"/>
            <a:ext cx="7924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Navigate Excel proficiently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Analyze data using functions and conditionals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Simplify formulas with named ranges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Apply formatting effectively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Aggregate data with pivot tables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Perform advanced lookups on datasets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14137</TotalTime>
  <Words>1132</Words>
  <Application>Microsoft Macintosh PowerPoint</Application>
  <PresentationFormat>On-screen Show (4:3)</PresentationFormat>
  <Paragraphs>289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Mangal</vt:lpstr>
      <vt:lpstr>Roboto</vt:lpstr>
      <vt:lpstr>Arial</vt:lpstr>
      <vt:lpstr>1_Unbranded</vt:lpstr>
      <vt:lpstr>Egad! It’s Excel</vt:lpstr>
      <vt:lpstr>Admin Stuff</vt:lpstr>
      <vt:lpstr>Class Git Repository</vt:lpstr>
      <vt:lpstr>Class Videos</vt:lpstr>
      <vt:lpstr>Homework Assignment #1</vt:lpstr>
      <vt:lpstr>Homework Assignment #1</vt:lpstr>
      <vt:lpstr>Class Objectives</vt:lpstr>
      <vt:lpstr>Agenda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Buddy Activity #1</vt:lpstr>
      <vt:lpstr>What is the difference between  Statistics and Analytics?</vt:lpstr>
      <vt:lpstr>Fist to Five</vt:lpstr>
      <vt:lpstr>Fist to Five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Jeremy Hill</cp:lastModifiedBy>
  <cp:revision>1734</cp:revision>
  <cp:lastPrinted>2016-01-30T16:23:56Z</cp:lastPrinted>
  <dcterms:created xsi:type="dcterms:W3CDTF">2015-01-20T17:19:00Z</dcterms:created>
  <dcterms:modified xsi:type="dcterms:W3CDTF">2017-10-05T04:35:02Z</dcterms:modified>
</cp:coreProperties>
</file>